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6" r:id="rId5"/>
    <p:sldId id="259" r:id="rId6"/>
    <p:sldId id="264" r:id="rId7"/>
    <p:sldId id="269" r:id="rId8"/>
    <p:sldId id="265" r:id="rId9"/>
    <p:sldId id="270" r:id="rId10"/>
    <p:sldId id="263" r:id="rId11"/>
    <p:sldId id="27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12" y="-1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Répartition des doctorants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1.6251155146532598E-2"/>
          <c:y val="0.120981739494934"/>
          <c:w val="0.96749768970693495"/>
          <c:h val="0.852205798138868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Equipe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Feuil1!$A$2:$A$16</c:f>
              <c:strCache>
                <c:ptCount val="1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21</c:v>
                </c:pt>
                <c:pt idx="11">
                  <c:v>Pitié-Salpétrière</c:v>
                </c:pt>
                <c:pt idx="12">
                  <c:v>CRET</c:v>
                </c:pt>
                <c:pt idx="13">
                  <c:v>Chenevier</c:v>
                </c:pt>
                <c:pt idx="14">
                  <c:v>NR</c:v>
                </c:pt>
              </c:strCache>
            </c:strRef>
          </c:cat>
          <c:val>
            <c:numRef>
              <c:f>Feuil1!$B$2:$B$16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  <c:pt idx="10">
                  <c:v>3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7353464"/>
        <c:axId val="167353856"/>
      </c:barChart>
      <c:catAx>
        <c:axId val="1673534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Equipe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353856"/>
        <c:crosses val="autoZero"/>
        <c:auto val="1"/>
        <c:lblAlgn val="ctr"/>
        <c:lblOffset val="100"/>
        <c:noMultiLvlLbl val="0"/>
      </c:catAx>
      <c:valAx>
        <c:axId val="1673538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735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6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fld id="{2EA5F406-4F46-4162-B615-6A2E822DC04E}" type="CATEGORYNAME">
                      <a:rPr lang="en-US" smtClean="0"/>
                      <a:pPr/>
                      <a:t>[NOM DE CATÉGORIE]</a:t>
                    </a:fld>
                    <a:endParaRPr lang="en-US" baseline="0" smtClean="0"/>
                  </a:p>
                  <a:p>
                    <a:r>
                      <a:rPr lang="en-US" baseline="0" smtClean="0"/>
                      <a:t> </a:t>
                    </a:r>
                    <a:fld id="{BB33E72B-AA26-4296-9432-0724F7A6E6CF}" type="VALUE">
                      <a:rPr lang="en-US" baseline="0"/>
                      <a:pPr/>
                      <a:t>[VALEUR]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D0FA51C-EFD1-4128-9527-7FCAAEEDAB97}" type="CATEGORYNAME">
                      <a:rPr lang="en-US" smtClean="0"/>
                      <a:pPr/>
                      <a:t>[NOM DE CATÉGORIE]</a:t>
                    </a:fld>
                    <a:endParaRPr lang="en-US" baseline="0" dirty="0" smtClean="0"/>
                  </a:p>
                  <a:p>
                    <a:r>
                      <a:rPr lang="en-US" baseline="0" smtClean="0"/>
                      <a:t> </a:t>
                    </a:r>
                    <a:fld id="{8D33DAE1-FA48-45DA-96CC-B0FE978FFCE5}" type="VALUE">
                      <a:rPr lang="en-US" baseline="0"/>
                      <a:pPr/>
                      <a:t>[VALEUR]</a:t>
                    </a:fld>
                    <a:endParaRPr lang="en-US" baseline="0" smtClean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Feuil1!$A$2:$A$14</c:f>
              <c:strCache>
                <c:ptCount val="13"/>
                <c:pt idx="0">
                  <c:v>Allocation ED SVS</c:v>
                </c:pt>
                <c:pt idx="1">
                  <c:v>ANR</c:v>
                </c:pt>
                <c:pt idx="2">
                  <c:v>FRM</c:v>
                </c:pt>
                <c:pt idx="3">
                  <c:v>APHP</c:v>
                </c:pt>
                <c:pt idx="4">
                  <c:v>Bourse DIM Ile de France</c:v>
                </c:pt>
                <c:pt idx="5">
                  <c:v>Institut Cardiométabolisme et Nutrition</c:v>
                </c:pt>
                <c:pt idx="6">
                  <c:v>Labex BioPsy</c:v>
                </c:pt>
                <c:pt idx="7">
                  <c:v>Labex BioPsy + FRM</c:v>
                </c:pt>
                <c:pt idx="8">
                  <c:v>Poste d'accueil/Labex/APHP</c:v>
                </c:pt>
                <c:pt idx="9">
                  <c:v>Bourse du gouvernement Vietnamien</c:v>
                </c:pt>
                <c:pt idx="10">
                  <c:v>Bourse étrangère</c:v>
                </c:pt>
                <c:pt idx="11">
                  <c:v>Poste de médecin Hospitalo-Universitaire</c:v>
                </c:pt>
                <c:pt idx="12">
                  <c:v>Autres</c:v>
                </c:pt>
              </c:strCache>
            </c:strRef>
          </c:cat>
          <c:val>
            <c:numRef>
              <c:f>Feuil1!$C$2:$C$14</c:f>
              <c:numCache>
                <c:formatCode>0%</c:formatCode>
                <c:ptCount val="13"/>
                <c:pt idx="0">
                  <c:v>0.44</c:v>
                </c:pt>
                <c:pt idx="1">
                  <c:v>0.04</c:v>
                </c:pt>
                <c:pt idx="2">
                  <c:v>0.04</c:v>
                </c:pt>
                <c:pt idx="3">
                  <c:v>0.04</c:v>
                </c:pt>
                <c:pt idx="4">
                  <c:v>0.04</c:v>
                </c:pt>
                <c:pt idx="5">
                  <c:v>0.04</c:v>
                </c:pt>
                <c:pt idx="6">
                  <c:v>0.04</c:v>
                </c:pt>
                <c:pt idx="7">
                  <c:v>0.04</c:v>
                </c:pt>
                <c:pt idx="8">
                  <c:v>0.04</c:v>
                </c:pt>
                <c:pt idx="9">
                  <c:v>0.04</c:v>
                </c:pt>
                <c:pt idx="10">
                  <c:v>0.04</c:v>
                </c:pt>
                <c:pt idx="11">
                  <c:v>0.04</c:v>
                </c:pt>
                <c:pt idx="12">
                  <c:v>0.12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7355032"/>
        <c:axId val="167355424"/>
      </c:barChart>
      <c:catAx>
        <c:axId val="167355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355424"/>
        <c:crosses val="autoZero"/>
        <c:auto val="1"/>
        <c:lblAlgn val="ctr"/>
        <c:lblOffset val="100"/>
        <c:noMultiLvlLbl val="0"/>
      </c:catAx>
      <c:valAx>
        <c:axId val="16735542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7355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0.92307692307692302</c:v>
                </c:pt>
                <c:pt idx="1">
                  <c:v>7.69230769230769E-2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0.84</c:v>
                </c:pt>
                <c:pt idx="1">
                  <c:v>0.16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1155146532598E-2"/>
          <c:y val="5.3200379824809102E-2"/>
          <c:w val="0.96749768970693495"/>
          <c:h val="0.74961695068281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Equipe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Feuil1!$A$2:$A$6</c:f>
              <c:strCache>
                <c:ptCount val="5"/>
                <c:pt idx="0">
                  <c:v>Pas du tout satisfait</c:v>
                </c:pt>
                <c:pt idx="1">
                  <c:v>Peu satisfait</c:v>
                </c:pt>
                <c:pt idx="2">
                  <c:v>Satisfait</c:v>
                </c:pt>
                <c:pt idx="3">
                  <c:v>Très satisfait</c:v>
                </c:pt>
                <c:pt idx="4">
                  <c:v>Extrêmement satisfait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4.3478260869565202E-2</c:v>
                </c:pt>
                <c:pt idx="1">
                  <c:v>0.26086956521739102</c:v>
                </c:pt>
                <c:pt idx="2">
                  <c:v>0.434782608695652</c:v>
                </c:pt>
                <c:pt idx="3">
                  <c:v>0.217391304347826</c:v>
                </c:pt>
                <c:pt idx="4">
                  <c:v>4.3478260869565202E-2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7357384"/>
        <c:axId val="167357776"/>
      </c:barChart>
      <c:catAx>
        <c:axId val="167357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 dirty="0" smtClean="0"/>
                  <a:t>Equipe</a:t>
                </a:r>
                <a:endParaRPr lang="fr-FR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7357776"/>
        <c:crosses val="autoZero"/>
        <c:auto val="1"/>
        <c:lblAlgn val="ctr"/>
        <c:lblOffset val="100"/>
        <c:noMultiLvlLbl val="0"/>
      </c:catAx>
      <c:valAx>
        <c:axId val="1673577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7357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Feuil1!$A$2:$A$3</c:f>
              <c:strCache>
                <c:ptCount val="2"/>
                <c:pt idx="0">
                  <c:v>Oui</c:v>
                </c:pt>
                <c:pt idx="1">
                  <c:v>Non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0.71428571428571397</c:v>
                </c:pt>
                <c:pt idx="1">
                  <c:v>0.28571428571428598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50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08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8683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135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086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401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16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90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74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72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3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30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09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8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77E9-F3EE-4A00-841B-46B5D6923FDB}" type="datetimeFigureOut">
              <a:rPr lang="fr-FR" smtClean="0"/>
              <a:t>06/03/2019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8A9523D-46A9-4851-8710-5611058C18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99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034344" y="2183028"/>
            <a:ext cx="8386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Enquête de satisfaction des doctorants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71136" y="4490242"/>
            <a:ext cx="644198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b="1" dirty="0" smtClean="0"/>
              <a:t>Représentants des doctorants : </a:t>
            </a:r>
          </a:p>
          <a:p>
            <a:pPr algn="ctr">
              <a:spcAft>
                <a:spcPts val="600"/>
              </a:spcAft>
            </a:pPr>
            <a:r>
              <a:rPr lang="fr-FR" dirty="0" err="1" smtClean="0"/>
              <a:t>Even</a:t>
            </a:r>
            <a:r>
              <a:rPr lang="fr-FR" dirty="0" smtClean="0"/>
              <a:t> Benjamin équipe 4 – PHYDES</a:t>
            </a:r>
          </a:p>
          <a:p>
            <a:pPr algn="ctr">
              <a:spcAft>
                <a:spcPts val="600"/>
              </a:spcAft>
            </a:pPr>
            <a:r>
              <a:rPr lang="fr-FR" dirty="0" err="1" smtClean="0"/>
              <a:t>Troudet</a:t>
            </a:r>
            <a:r>
              <a:rPr lang="fr-FR" dirty="0" smtClean="0"/>
              <a:t> Réjane équipe 15 – ESPRY</a:t>
            </a:r>
          </a:p>
          <a:p>
            <a:pPr algn="ctr">
              <a:spcAft>
                <a:spcPts val="600"/>
              </a:spcAft>
            </a:pPr>
            <a:r>
              <a:rPr lang="fr-FR" dirty="0" err="1" smtClean="0"/>
              <a:t>Gasmi</a:t>
            </a:r>
            <a:r>
              <a:rPr lang="fr-FR" dirty="0" smtClean="0"/>
              <a:t> </a:t>
            </a:r>
            <a:r>
              <a:rPr lang="fr-FR" dirty="0" err="1"/>
              <a:t>Imène</a:t>
            </a:r>
            <a:r>
              <a:rPr lang="fr-FR" dirty="0"/>
              <a:t> équipe 18 – VIC</a:t>
            </a:r>
          </a:p>
          <a:p>
            <a:pPr algn="ctr">
              <a:spcAft>
                <a:spcPts val="600"/>
              </a:spcAft>
            </a:pPr>
            <a:endParaRPr lang="fr-FR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8930" y="61992"/>
            <a:ext cx="5825142" cy="10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206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Commentaires et suggestions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 de retours des décisions et changements pris par l'ED aux doctorants </a:t>
            </a:r>
            <a:endParaRPr lang="fr-FR" dirty="0" smtClean="0"/>
          </a:p>
          <a:p>
            <a:r>
              <a:rPr lang="fr-FR" dirty="0"/>
              <a:t>Merci à Brigitte David pour son efficacité, ses conseils, et sa </a:t>
            </a:r>
            <a:r>
              <a:rPr lang="fr-FR" dirty="0" smtClean="0"/>
              <a:t>gentillesse</a:t>
            </a:r>
          </a:p>
          <a:p>
            <a:r>
              <a:rPr lang="fr-FR" dirty="0"/>
              <a:t>Témoignages de </a:t>
            </a:r>
            <a:r>
              <a:rPr lang="fr-FR" dirty="0" smtClean="0"/>
              <a:t>doctorants</a:t>
            </a:r>
          </a:p>
          <a:p>
            <a:r>
              <a:rPr lang="fr-FR" dirty="0" smtClean="0"/>
              <a:t>Plus de place pour la formation expérimentation animale et statistique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396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23829" y="2779363"/>
            <a:ext cx="8596668" cy="1320800"/>
          </a:xfrm>
        </p:spPr>
        <p:txBody>
          <a:bodyPr/>
          <a:lstStyle/>
          <a:p>
            <a:pPr algn="ctr"/>
            <a:r>
              <a:rPr lang="fr-FR" sz="6600" dirty="0" smtClean="0"/>
              <a:t>MERCI</a:t>
            </a:r>
            <a:endParaRPr lang="fr-FR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8930" y="61992"/>
            <a:ext cx="5825142" cy="10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044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du questionnaire </a:t>
            </a:r>
            <a:br>
              <a:rPr lang="fr-FR" dirty="0" smtClean="0"/>
            </a:br>
            <a:r>
              <a:rPr lang="fr-FR" dirty="0" smtClean="0"/>
              <a:t>proposé aux doctorants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Profil de l’étudiant</a:t>
            </a:r>
          </a:p>
          <a:p>
            <a:r>
              <a:rPr lang="fr-FR" dirty="0" smtClean="0"/>
              <a:t>Organisation de l’école doctorale</a:t>
            </a:r>
          </a:p>
          <a:p>
            <a:r>
              <a:rPr lang="fr-FR" dirty="0" smtClean="0"/>
              <a:t>Formations proposées par l’école doctorale</a:t>
            </a:r>
          </a:p>
          <a:p>
            <a:r>
              <a:rPr lang="fr-FR" dirty="0" smtClean="0"/>
              <a:t>Soutien aux échanges scientifiques</a:t>
            </a:r>
          </a:p>
          <a:p>
            <a:r>
              <a:rPr lang="fr-FR" dirty="0" smtClean="0"/>
              <a:t>Perspectives</a:t>
            </a:r>
          </a:p>
          <a:p>
            <a:r>
              <a:rPr lang="fr-FR" dirty="0" smtClean="0"/>
              <a:t>Commentaires et suggestions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7904" t="9616" r="39308" b="13899"/>
          <a:stretch/>
        </p:blipFill>
        <p:spPr>
          <a:xfrm>
            <a:off x="6370922" y="1113454"/>
            <a:ext cx="2903080" cy="54807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/>
          <a:srcRect l="37809" t="7198" r="38768" b="3816"/>
          <a:stretch/>
        </p:blipFill>
        <p:spPr>
          <a:xfrm>
            <a:off x="9420774" y="854234"/>
            <a:ext cx="2686150" cy="5740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Profil des doctorants :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044332"/>
              </p:ext>
            </p:extLst>
          </p:nvPr>
        </p:nvGraphicFramePr>
        <p:xfrm>
          <a:off x="320873" y="1270000"/>
          <a:ext cx="5630476" cy="55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3"/>
          <p:cNvSpPr txBox="1">
            <a:spLocks/>
          </p:cNvSpPr>
          <p:nvPr/>
        </p:nvSpPr>
        <p:spPr>
          <a:xfrm>
            <a:off x="6152826" y="3175433"/>
            <a:ext cx="5740388" cy="9626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Participation = 25 / 60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Majoritairement des 1</a:t>
            </a:r>
            <a:r>
              <a:rPr lang="fr-FR" sz="2000" baseline="30000" dirty="0" smtClean="0"/>
              <a:t>ère</a:t>
            </a:r>
            <a:r>
              <a:rPr lang="fr-FR" sz="2000" dirty="0" smtClean="0"/>
              <a:t> et 2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années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4860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Profil des doctorants :</a:t>
            </a: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516038"/>
              </p:ext>
            </p:extLst>
          </p:nvPr>
        </p:nvGraphicFramePr>
        <p:xfrm>
          <a:off x="170967" y="2256183"/>
          <a:ext cx="4828415" cy="393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677334" y="1620078"/>
            <a:ext cx="3795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Avez-vous passer l'oral pour l'attribution des bourses par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l'ED ?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75668" y="1607234"/>
            <a:ext cx="5172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Quel type de financement avez-vous obtenu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  <p:graphicFrame>
        <p:nvGraphicFramePr>
          <p:cNvPr id="15" name="Graphique 14"/>
          <p:cNvGraphicFramePr/>
          <p:nvPr>
            <p:extLst>
              <p:ext uri="{D42A27DB-BD31-4B8C-83A1-F6EECF244321}">
                <p14:modId xmlns:p14="http://schemas.microsoft.com/office/powerpoint/2010/main" val="846308899"/>
              </p:ext>
            </p:extLst>
          </p:nvPr>
        </p:nvGraphicFramePr>
        <p:xfrm>
          <a:off x="4691270" y="2047462"/>
          <a:ext cx="6472584" cy="433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67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 l’ED SVS</a:t>
            </a:r>
            <a:endParaRPr lang="fr-FR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132230"/>
              </p:ext>
            </p:extLst>
          </p:nvPr>
        </p:nvGraphicFramePr>
        <p:xfrm>
          <a:off x="558592" y="2325756"/>
          <a:ext cx="4530241" cy="420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ctangle 13"/>
          <p:cNvSpPr/>
          <p:nvPr/>
        </p:nvSpPr>
        <p:spPr>
          <a:xfrm>
            <a:off x="445632" y="1561068"/>
            <a:ext cx="4772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Avez-vous trouvé facile l'inscription en 1ère année sur ADUM ?</a:t>
            </a:r>
          </a:p>
        </p:txBody>
      </p:sp>
      <p:graphicFrame>
        <p:nvGraphicFramePr>
          <p:cNvPr id="15" name="Espace réservé du contenu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277722"/>
              </p:ext>
            </p:extLst>
          </p:nvPr>
        </p:nvGraphicFramePr>
        <p:xfrm>
          <a:off x="5302871" y="2329069"/>
          <a:ext cx="4530241" cy="420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15"/>
          <p:cNvSpPr/>
          <p:nvPr/>
        </p:nvSpPr>
        <p:spPr>
          <a:xfrm>
            <a:off x="5050763" y="1561067"/>
            <a:ext cx="4772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Avez-vous trouvé facile l'inscription en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fr-FR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ou 3</a:t>
            </a:r>
            <a:r>
              <a:rPr lang="fr-FR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année </a:t>
            </a:r>
            <a:r>
              <a:rPr lang="fr-F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 ADUM ?</a:t>
            </a:r>
          </a:p>
        </p:txBody>
      </p:sp>
    </p:spTree>
    <p:extLst>
      <p:ext uri="{BB962C8B-B14F-4D97-AF65-F5344CB8AC3E}">
        <p14:creationId xmlns:p14="http://schemas.microsoft.com/office/powerpoint/2010/main" val="25154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 l’ED SVS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77334" y="1584429"/>
            <a:ext cx="8596668" cy="691941"/>
          </a:xfrm>
        </p:spPr>
        <p:txBody>
          <a:bodyPr/>
          <a:lstStyle/>
          <a:p>
            <a:r>
              <a:rPr lang="fr-FR" dirty="0"/>
              <a:t>Jugez-vous utile la tenue d'un comité de thèse en fin de 1ère et de 2ème année de thèse ?</a:t>
            </a:r>
          </a:p>
        </p:txBody>
      </p:sp>
      <p:graphicFrame>
        <p:nvGraphicFramePr>
          <p:cNvPr id="5" name="Espace réservé du contenu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63393"/>
              </p:ext>
            </p:extLst>
          </p:nvPr>
        </p:nvGraphicFramePr>
        <p:xfrm>
          <a:off x="123383" y="2446851"/>
          <a:ext cx="4530241" cy="420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contenu 2"/>
          <p:cNvSpPr txBox="1">
            <a:spLocks/>
          </p:cNvSpPr>
          <p:nvPr/>
        </p:nvSpPr>
        <p:spPr>
          <a:xfrm>
            <a:off x="5161648" y="2276370"/>
            <a:ext cx="4974956" cy="191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 smtClean="0"/>
              <a:t>1 seul comité à mi-parcours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Contraintes si cinétique de longue durée sur animaux ou si master 2 non effectué dans le laboratoire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Résultats plus clairs à présenter</a:t>
            </a:r>
          </a:p>
          <a:p>
            <a:pPr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457200" lvl="1" indent="0">
              <a:buFont typeface="Wingdings 3" charset="2"/>
              <a:buNone/>
            </a:pP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1162372" y="2758698"/>
            <a:ext cx="1534332" cy="17358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2758698" y="3409627"/>
            <a:ext cx="2216970" cy="18598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5161648" y="4584668"/>
            <a:ext cx="4974956" cy="191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000" dirty="0" smtClean="0"/>
              <a:t>Commentaires sur l’organisation des comités 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Comité </a:t>
            </a:r>
            <a:r>
              <a:rPr lang="fr-FR" sz="2000" dirty="0"/>
              <a:t>de thèse indépendant de l’inscription en 2e ou 3e année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/>
              <a:t>Fin d’année (plus simple pour organiser le comité</a:t>
            </a:r>
            <a:r>
              <a:rPr lang="fr-FR" sz="2000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78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proposées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46843"/>
            <a:ext cx="8596668" cy="567113"/>
          </a:xfrm>
        </p:spPr>
        <p:txBody>
          <a:bodyPr>
            <a:normAutofit/>
          </a:bodyPr>
          <a:lstStyle/>
          <a:p>
            <a:r>
              <a:rPr lang="fr-FR" dirty="0"/>
              <a:t>Etes-vous satisfaits du catalogue des formations proposées ?</a:t>
            </a:r>
          </a:p>
        </p:txBody>
      </p:sp>
      <p:graphicFrame>
        <p:nvGraphicFramePr>
          <p:cNvPr id="4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618335"/>
              </p:ext>
            </p:extLst>
          </p:nvPr>
        </p:nvGraphicFramePr>
        <p:xfrm>
          <a:off x="677334" y="2213956"/>
          <a:ext cx="5583982" cy="449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Espace réservé du contenu 2"/>
          <p:cNvSpPr txBox="1">
            <a:spLocks/>
          </p:cNvSpPr>
          <p:nvPr/>
        </p:nvSpPr>
        <p:spPr>
          <a:xfrm>
            <a:off x="6463506" y="3251199"/>
            <a:ext cx="3672386" cy="191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Satisfait </a:t>
            </a:r>
            <a:r>
              <a:rPr lang="fr-FR" sz="2000" dirty="0"/>
              <a:t>de leur </a:t>
            </a:r>
            <a:r>
              <a:rPr lang="fr-FR" sz="2000" b="1" dirty="0"/>
              <a:t>lieux</a:t>
            </a:r>
            <a:r>
              <a:rPr lang="fr-FR" sz="2000" dirty="0"/>
              <a:t> et des </a:t>
            </a:r>
            <a:r>
              <a:rPr lang="fr-FR" sz="2000" b="1" dirty="0"/>
              <a:t>domaines de recherches couverts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2000" dirty="0" smtClean="0"/>
              <a:t>Assez peu satisfait du </a:t>
            </a:r>
            <a:r>
              <a:rPr lang="fr-FR" sz="2000" b="1" dirty="0" smtClean="0"/>
              <a:t>nombre </a:t>
            </a:r>
            <a:r>
              <a:rPr lang="fr-FR" sz="2000" dirty="0" smtClean="0"/>
              <a:t>de formations et </a:t>
            </a:r>
            <a:r>
              <a:rPr lang="fr-FR" sz="2000" b="1" dirty="0" smtClean="0"/>
              <a:t>des formations autres que scientifique</a:t>
            </a:r>
          </a:p>
        </p:txBody>
      </p:sp>
    </p:spTree>
    <p:extLst>
      <p:ext uri="{BB962C8B-B14F-4D97-AF65-F5344CB8AC3E}">
        <p14:creationId xmlns:p14="http://schemas.microsoft.com/office/powerpoint/2010/main" val="172351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proposées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534332"/>
            <a:ext cx="8596669" cy="4742482"/>
          </a:xfrm>
        </p:spPr>
        <p:txBody>
          <a:bodyPr>
            <a:noAutofit/>
          </a:bodyPr>
          <a:lstStyle/>
          <a:p>
            <a:r>
              <a:rPr lang="fr-FR" sz="2400" dirty="0" smtClean="0"/>
              <a:t>Quelles formations désiriez vous voir apparaitre ? </a:t>
            </a:r>
          </a:p>
          <a:p>
            <a:pPr lvl="1"/>
            <a:r>
              <a:rPr lang="fr-FR" sz="2000" dirty="0"/>
              <a:t>Formation sur les techniques génomiques et les outils </a:t>
            </a:r>
            <a:r>
              <a:rPr lang="fr-FR" sz="2000" dirty="0" smtClean="0"/>
              <a:t>bio-informatiques (</a:t>
            </a:r>
            <a:r>
              <a:rPr lang="fr-FR" sz="2000" dirty="0" err="1" smtClean="0"/>
              <a:t>big</a:t>
            </a:r>
            <a:r>
              <a:rPr lang="fr-FR" sz="2000" dirty="0" smtClean="0"/>
              <a:t> data)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sz="1800" dirty="0" smtClean="0"/>
              <a:t>Panel d’outils bio-informatique à disposition et leurs utilités suivant les analyses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sz="1800" b="1" dirty="0" smtClean="0"/>
              <a:t>+ de formations statistiques et bio-informatique (</a:t>
            </a:r>
            <a:r>
              <a:rPr lang="fr-FR" sz="1800" b="1" dirty="0" err="1" smtClean="0"/>
              <a:t>Big</a:t>
            </a:r>
            <a:r>
              <a:rPr lang="fr-FR" sz="1800" b="1" dirty="0" smtClean="0"/>
              <a:t> Data)</a:t>
            </a:r>
          </a:p>
          <a:p>
            <a:pPr lvl="1">
              <a:spcBef>
                <a:spcPts val="600"/>
              </a:spcBef>
            </a:pPr>
            <a:r>
              <a:rPr lang="fr-FR" sz="2000" b="1" dirty="0"/>
              <a:t>Expérimentation animale</a:t>
            </a:r>
          </a:p>
          <a:p>
            <a:pPr lvl="1">
              <a:spcBef>
                <a:spcPts val="600"/>
              </a:spcBef>
            </a:pPr>
            <a:r>
              <a:rPr lang="fr-FR" sz="2000" dirty="0" smtClean="0"/>
              <a:t>Formations valorisantes/ </a:t>
            </a:r>
            <a:r>
              <a:rPr lang="fr-FR" sz="2000" dirty="0" err="1" smtClean="0"/>
              <a:t>professionnalisantes</a:t>
            </a:r>
            <a:r>
              <a:rPr lang="fr-FR" sz="2000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fr-FR" sz="2000" dirty="0" smtClean="0"/>
              <a:t>Formations entrepreneuriales et managerielles 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Formations de qualité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Imagerie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Approches </a:t>
            </a:r>
            <a:r>
              <a:rPr lang="fr-FR" sz="2000" dirty="0" smtClean="0"/>
              <a:t>innovantes</a:t>
            </a:r>
          </a:p>
        </p:txBody>
      </p:sp>
    </p:spTree>
    <p:extLst>
      <p:ext uri="{BB962C8B-B14F-4D97-AF65-F5344CB8AC3E}">
        <p14:creationId xmlns:p14="http://schemas.microsoft.com/office/powerpoint/2010/main" val="9245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Soutien aux échanges scientifiques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664644"/>
            <a:ext cx="6684361" cy="846082"/>
          </a:xfrm>
        </p:spPr>
        <p:txBody>
          <a:bodyPr>
            <a:normAutofit/>
          </a:bodyPr>
          <a:lstStyle/>
          <a:p>
            <a:r>
              <a:rPr lang="fr-FR" dirty="0"/>
              <a:t>Aimeriez-vous participer à un réseau des anciens doctorants ?</a:t>
            </a:r>
          </a:p>
        </p:txBody>
      </p:sp>
      <p:graphicFrame>
        <p:nvGraphicFramePr>
          <p:cNvPr id="4" name="Espace réservé du contenu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4948449"/>
              </p:ext>
            </p:extLst>
          </p:nvPr>
        </p:nvGraphicFramePr>
        <p:xfrm>
          <a:off x="1219630" y="2096774"/>
          <a:ext cx="4948696" cy="4606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6091546" y="3565770"/>
            <a:ext cx="3858365" cy="191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b="1" dirty="0" smtClean="0">
                <a:solidFill>
                  <a:srgbClr val="C00000"/>
                </a:solidFill>
              </a:rPr>
              <a:t>Favorable à l’idée de mettre en place des rencontres avec les anciens doctorants </a:t>
            </a:r>
          </a:p>
        </p:txBody>
      </p:sp>
    </p:spTree>
    <p:extLst>
      <p:ext uri="{BB962C8B-B14F-4D97-AF65-F5344CB8AC3E}">
        <p14:creationId xmlns:p14="http://schemas.microsoft.com/office/powerpoint/2010/main" val="111856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Facette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2121</TotalTime>
  <Words>362</Words>
  <Application>Microsoft Office PowerPoint</Application>
  <PresentationFormat>Grand écran</PresentationFormat>
  <Paragraphs>60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Calibri</vt:lpstr>
      <vt:lpstr>Wingdings</vt:lpstr>
      <vt:lpstr>Wingdings 3</vt:lpstr>
      <vt:lpstr>Facette</vt:lpstr>
      <vt:lpstr>Présentation PowerPoint</vt:lpstr>
      <vt:lpstr>Présentation du questionnaire  proposé aux doctorants</vt:lpstr>
      <vt:lpstr>Profil des doctorants :</vt:lpstr>
      <vt:lpstr>Profil des doctorants :</vt:lpstr>
      <vt:lpstr>Organisation de l’ED SVS</vt:lpstr>
      <vt:lpstr>Organisation de l’ED SVS</vt:lpstr>
      <vt:lpstr>Formations proposées</vt:lpstr>
      <vt:lpstr>Formations proposées</vt:lpstr>
      <vt:lpstr>Soutien aux échanges scientifiques</vt:lpstr>
      <vt:lpstr>Commentaires et suggestions </vt:lpstr>
      <vt:lpstr>MERCI</vt:lpstr>
    </vt:vector>
  </TitlesOfParts>
  <Company>UPEC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Benjamin</dc:creator>
  <cp:lastModifiedBy>mfauque</cp:lastModifiedBy>
  <cp:revision>38</cp:revision>
  <dcterms:created xsi:type="dcterms:W3CDTF">2017-05-30T08:12:24Z</dcterms:created>
  <dcterms:modified xsi:type="dcterms:W3CDTF">2019-03-06T09:20:24Z</dcterms:modified>
</cp:coreProperties>
</file>